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6D039-4A73-417A-A4ED-3F3D95063B13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7782-9299-48AC-AB01-DC550CCAFB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6D039-4A73-417A-A4ED-3F3D95063B13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7782-9299-48AC-AB01-DC550CCAF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6D039-4A73-417A-A4ED-3F3D95063B13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B207782-9299-48AC-AB01-DC550CCAF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6D039-4A73-417A-A4ED-3F3D95063B13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7782-9299-48AC-AB01-DC550CCAF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6D039-4A73-417A-A4ED-3F3D95063B13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7782-9299-48AC-AB01-DC550CCAF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6D039-4A73-417A-A4ED-3F3D95063B13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7782-9299-48AC-AB01-DC550CCAF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6D039-4A73-417A-A4ED-3F3D95063B13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7782-9299-48AC-AB01-DC550CCAF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6D039-4A73-417A-A4ED-3F3D95063B13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7782-9299-48AC-AB01-DC550CCAF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6D039-4A73-417A-A4ED-3F3D95063B13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7782-9299-48AC-AB01-DC550CCAF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6D039-4A73-417A-A4ED-3F3D95063B13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7782-9299-48AC-AB01-DC550CCAF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6D039-4A73-417A-A4ED-3F3D95063B13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07782-9299-48AC-AB01-DC550CCAF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7E6D039-4A73-417A-A4ED-3F3D95063B13}" type="datetimeFigureOut">
              <a:rPr lang="ru-RU" smtClean="0"/>
              <a:pPr/>
              <a:t>14.05.2024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B207782-9299-48AC-AB01-DC550CCAFB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tel:8772520460" TargetMode="External"/><Relationship Id="rId2" Type="http://schemas.openxmlformats.org/officeDocument/2006/relationships/hyperlink" Target="tel:877257184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shefit@mail.ru" TargetMode="External"/><Relationship Id="rId5" Type="http://schemas.openxmlformats.org/officeDocument/2006/relationships/hyperlink" Target="tel:+79284229096" TargetMode="External"/><Relationship Id="rId4" Type="http://schemas.openxmlformats.org/officeDocument/2006/relationships/hyperlink" Target="tel:8772528338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43956" cy="1654164"/>
          </a:xfrm>
        </p:spPr>
        <p:txBody>
          <a:bodyPr>
            <a:normAutofit/>
          </a:bodyPr>
          <a:lstStyle/>
          <a:p>
            <a:r>
              <a:rPr lang="ru-RU" sz="2800" b="1" i="1" dirty="0" smtClean="0"/>
              <a:t>Годовой отчёт АНО ДО «Образовательный центр «Планета» за 2023 год</a:t>
            </a:r>
            <a:endParaRPr lang="ru-RU" sz="2800" b="1" i="1" dirty="0"/>
          </a:p>
        </p:txBody>
      </p:sp>
      <p:pic>
        <p:nvPicPr>
          <p:cNvPr id="5" name="Содержимое 4" descr="_DSC69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39202"/>
            <a:ext cx="8229600" cy="4630521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642918"/>
            <a:ext cx="8229600" cy="1828800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Сведения об образовательной организации АНО ДО «Образовательный центр «Планета»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2143116"/>
            <a:ext cx="6272234" cy="3669202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7200" b="1" dirty="0" smtClean="0">
                <a:solidFill>
                  <a:schemeClr val="bg1"/>
                </a:solidFill>
              </a:rPr>
              <a:t>Юридический адрес: </a:t>
            </a:r>
            <a:r>
              <a:rPr lang="ru-RU" sz="7200" dirty="0" smtClean="0">
                <a:solidFill>
                  <a:schemeClr val="bg1"/>
                </a:solidFill>
              </a:rPr>
              <a:t>385000, Российская Федерация, Республика Адыгея, г. Майкоп, ул. Первомайская, 229.</a:t>
            </a:r>
          </a:p>
          <a:p>
            <a:pPr algn="l"/>
            <a:r>
              <a:rPr lang="ru-RU" sz="7200" b="1" dirty="0" smtClean="0">
                <a:solidFill>
                  <a:schemeClr val="bg1"/>
                </a:solidFill>
              </a:rPr>
              <a:t>Организационно-правовая форма </a:t>
            </a:r>
            <a:r>
              <a:rPr lang="ru-RU" sz="7200" dirty="0" smtClean="0">
                <a:solidFill>
                  <a:schemeClr val="bg1"/>
                </a:solidFill>
              </a:rPr>
              <a:t>– автономная некоммерческая организация</a:t>
            </a:r>
          </a:p>
          <a:p>
            <a:pPr algn="l"/>
            <a:r>
              <a:rPr lang="ru-RU" sz="7200" b="1" dirty="0" smtClean="0">
                <a:solidFill>
                  <a:schemeClr val="bg1"/>
                </a:solidFill>
              </a:rPr>
              <a:t>Тип </a:t>
            </a:r>
            <a:r>
              <a:rPr lang="ru-RU" sz="7200" dirty="0" smtClean="0">
                <a:solidFill>
                  <a:schemeClr val="bg1"/>
                </a:solidFill>
              </a:rPr>
              <a:t>— организация дополнительного образования</a:t>
            </a:r>
          </a:p>
          <a:p>
            <a:pPr algn="l"/>
            <a:r>
              <a:rPr lang="ru-RU" sz="7200" dirty="0" smtClean="0">
                <a:solidFill>
                  <a:schemeClr val="bg1"/>
                </a:solidFill>
              </a:rPr>
              <a:t>Директор АНО ДО «Планета</a:t>
            </a:r>
            <a:r>
              <a:rPr lang="ru-RU" sz="7200" dirty="0" smtClean="0">
                <a:solidFill>
                  <a:schemeClr val="bg1"/>
                </a:solidFill>
              </a:rPr>
              <a:t>»</a:t>
            </a:r>
            <a:r>
              <a:rPr lang="ru-RU" sz="7200" b="1" dirty="0" smtClean="0">
                <a:solidFill>
                  <a:schemeClr val="bg1"/>
                </a:solidFill>
              </a:rPr>
              <a:t> </a:t>
            </a:r>
            <a:r>
              <a:rPr lang="ru-RU" sz="7200" b="1" dirty="0" smtClean="0">
                <a:solidFill>
                  <a:schemeClr val="bg1"/>
                </a:solidFill>
              </a:rPr>
              <a:t>Павлов Константин </a:t>
            </a:r>
            <a:r>
              <a:rPr lang="ru-RU" sz="7200" b="1" dirty="0" smtClean="0">
                <a:solidFill>
                  <a:schemeClr val="bg1"/>
                </a:solidFill>
              </a:rPr>
              <a:t>Николаевич,</a:t>
            </a:r>
            <a:r>
              <a:rPr lang="ru-RU" sz="7200" dirty="0" smtClean="0">
                <a:solidFill>
                  <a:schemeClr val="bg1"/>
                </a:solidFill>
              </a:rPr>
              <a:t/>
            </a:r>
            <a:br>
              <a:rPr lang="ru-RU" sz="7200" dirty="0" smtClean="0">
                <a:solidFill>
                  <a:schemeClr val="bg1"/>
                </a:solidFill>
              </a:rPr>
            </a:br>
            <a:r>
              <a:rPr lang="ru-RU" sz="7200" dirty="0" smtClean="0">
                <a:solidFill>
                  <a:schemeClr val="bg1"/>
                </a:solidFill>
              </a:rPr>
              <a:t>кандидат экономических наук</a:t>
            </a:r>
          </a:p>
          <a:p>
            <a:pPr algn="l"/>
            <a:r>
              <a:rPr lang="ru-RU" sz="7200" dirty="0" smtClean="0">
                <a:solidFill>
                  <a:schemeClr val="bg1"/>
                </a:solidFill>
              </a:rPr>
              <a:t>График работы: </a:t>
            </a:r>
            <a:r>
              <a:rPr lang="ru-RU" sz="7200" dirty="0" err="1" smtClean="0">
                <a:solidFill>
                  <a:schemeClr val="bg1"/>
                </a:solidFill>
              </a:rPr>
              <a:t>пн-пт</a:t>
            </a:r>
            <a:r>
              <a:rPr lang="ru-RU" sz="7200" dirty="0" smtClean="0">
                <a:solidFill>
                  <a:schemeClr val="bg1"/>
                </a:solidFill>
              </a:rPr>
              <a:t>: 9:00-18:00</a:t>
            </a:r>
            <a:br>
              <a:rPr lang="ru-RU" sz="7200" dirty="0" smtClean="0">
                <a:solidFill>
                  <a:schemeClr val="bg1"/>
                </a:solidFill>
              </a:rPr>
            </a:br>
            <a:r>
              <a:rPr lang="ru-RU" sz="7200" dirty="0" err="1" smtClean="0">
                <a:solidFill>
                  <a:schemeClr val="bg1"/>
                </a:solidFill>
              </a:rPr>
              <a:t>сб</a:t>
            </a:r>
            <a:r>
              <a:rPr lang="ru-RU" sz="7200" dirty="0" smtClean="0">
                <a:solidFill>
                  <a:schemeClr val="bg1"/>
                </a:solidFill>
              </a:rPr>
              <a:t>: 9:00-15:00</a:t>
            </a:r>
          </a:p>
          <a:p>
            <a:pPr algn="l"/>
            <a:r>
              <a:rPr lang="ru-RU" sz="7200" dirty="0" smtClean="0">
                <a:solidFill>
                  <a:schemeClr val="bg1"/>
                </a:solidFill>
              </a:rPr>
              <a:t>Номер телефонов</a:t>
            </a:r>
            <a:r>
              <a:rPr lang="ru-RU" sz="7200" dirty="0" smtClean="0">
                <a:solidFill>
                  <a:schemeClr val="bg1"/>
                </a:solidFill>
                <a:hlinkClick r:id="rId2"/>
              </a:rPr>
              <a:t>(8772) 57 18 </a:t>
            </a:r>
            <a:r>
              <a:rPr lang="ru-RU" sz="7200" dirty="0" smtClean="0">
                <a:solidFill>
                  <a:schemeClr val="bg1"/>
                </a:solidFill>
                <a:hlinkClick r:id="rId2"/>
              </a:rPr>
              <a:t>44</a:t>
            </a:r>
            <a:r>
              <a:rPr lang="ru-RU" sz="7200" dirty="0" smtClean="0">
                <a:solidFill>
                  <a:schemeClr val="bg1"/>
                </a:solidFill>
              </a:rPr>
              <a:t> </a:t>
            </a:r>
            <a:r>
              <a:rPr lang="ru-RU" sz="7200" dirty="0" smtClean="0">
                <a:solidFill>
                  <a:schemeClr val="bg1"/>
                </a:solidFill>
                <a:hlinkClick r:id="rId3"/>
              </a:rPr>
              <a:t>(</a:t>
            </a:r>
            <a:r>
              <a:rPr lang="ru-RU" sz="7200" dirty="0" smtClean="0">
                <a:solidFill>
                  <a:schemeClr val="bg1"/>
                </a:solidFill>
                <a:hlinkClick r:id="rId3"/>
              </a:rPr>
              <a:t>8772) 52 04 </a:t>
            </a:r>
            <a:r>
              <a:rPr lang="ru-RU" sz="7200" dirty="0" smtClean="0">
                <a:solidFill>
                  <a:schemeClr val="bg1"/>
                </a:solidFill>
                <a:hlinkClick r:id="rId3"/>
              </a:rPr>
              <a:t>60</a:t>
            </a:r>
            <a:r>
              <a:rPr lang="ru-RU" sz="7200" dirty="0" smtClean="0">
                <a:solidFill>
                  <a:schemeClr val="bg1"/>
                </a:solidFill>
              </a:rPr>
              <a:t> </a:t>
            </a:r>
            <a:r>
              <a:rPr lang="ru-RU" sz="7200" dirty="0" smtClean="0">
                <a:solidFill>
                  <a:schemeClr val="bg1"/>
                </a:solidFill>
                <a:hlinkClick r:id="rId4"/>
              </a:rPr>
              <a:t>(</a:t>
            </a:r>
            <a:r>
              <a:rPr lang="ru-RU" sz="7200" dirty="0" smtClean="0">
                <a:solidFill>
                  <a:schemeClr val="bg1"/>
                </a:solidFill>
                <a:hlinkClick r:id="rId4"/>
              </a:rPr>
              <a:t>8772) 52 83 </a:t>
            </a:r>
            <a:r>
              <a:rPr lang="ru-RU" sz="7200" dirty="0" smtClean="0">
                <a:solidFill>
                  <a:schemeClr val="bg1"/>
                </a:solidFill>
                <a:hlinkClick r:id="rId4"/>
              </a:rPr>
              <a:t>38</a:t>
            </a:r>
            <a:r>
              <a:rPr lang="ru-RU" sz="7200" dirty="0" smtClean="0">
                <a:solidFill>
                  <a:schemeClr val="bg1"/>
                </a:solidFill>
              </a:rPr>
              <a:t> </a:t>
            </a:r>
            <a:r>
              <a:rPr lang="ru-RU" sz="7200" dirty="0" smtClean="0">
                <a:solidFill>
                  <a:schemeClr val="bg1"/>
                </a:solidFill>
                <a:hlinkClick r:id="rId5"/>
              </a:rPr>
              <a:t>+</a:t>
            </a:r>
            <a:r>
              <a:rPr lang="ru-RU" sz="7200" dirty="0" smtClean="0">
                <a:solidFill>
                  <a:schemeClr val="bg1"/>
                </a:solidFill>
                <a:hlinkClick r:id="rId5"/>
              </a:rPr>
              <a:t>7(928) 422 90 96</a:t>
            </a:r>
            <a:endParaRPr lang="ru-RU" sz="7200" dirty="0" smtClean="0">
              <a:solidFill>
                <a:schemeClr val="bg1"/>
              </a:solidFill>
            </a:endParaRPr>
          </a:p>
          <a:p>
            <a:pPr algn="l"/>
            <a:r>
              <a:rPr lang="ru-RU" sz="7200" dirty="0" err="1" smtClean="0">
                <a:solidFill>
                  <a:schemeClr val="bg1"/>
                </a:solidFill>
              </a:rPr>
              <a:t>E-mail</a:t>
            </a:r>
            <a:r>
              <a:rPr lang="ru-RU" sz="7200" dirty="0" smtClean="0">
                <a:solidFill>
                  <a:schemeClr val="bg1"/>
                </a:solidFill>
              </a:rPr>
              <a:t> </a:t>
            </a:r>
            <a:r>
              <a:rPr lang="ru-RU" sz="7200" dirty="0" err="1" smtClean="0">
                <a:solidFill>
                  <a:schemeClr val="bg1"/>
                </a:solidFill>
                <a:hlinkClick r:id="rId6"/>
              </a:rPr>
              <a:t>shefit@mail.ru</a:t>
            </a:r>
            <a:endParaRPr lang="ru-RU" sz="7200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проекты: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Лингвистическая студия 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</a:rPr>
              <a:t>Mr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</a:rPr>
              <a:t>Language</a:t>
            </a:r>
            <a:r>
              <a:rPr lang="ru-RU" dirty="0" smtClean="0"/>
              <a:t>    - многоуровневая подготовка по иностранным языкам (английский, немецкий, испанский, французский, китайский)  для детей (от 4 лет) и взрослых. </a:t>
            </a:r>
          </a:p>
          <a:p>
            <a:r>
              <a:rPr lang="ru-RU" dirty="0" smtClean="0"/>
              <a:t> 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Цифровая лаборатория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IT Planet</a:t>
            </a:r>
            <a:r>
              <a:rPr lang="ru-RU" b="1" dirty="0" smtClean="0"/>
              <a:t> -</a:t>
            </a:r>
            <a:r>
              <a:rPr lang="ru-RU" dirty="0" smtClean="0"/>
              <a:t> компьютерные курсы для школьников (начиная со 2 класса) и взрослых. 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Школа Абитуриента</a:t>
            </a:r>
            <a:r>
              <a:rPr lang="ru-RU" b="1" dirty="0" smtClean="0"/>
              <a:t> -</a:t>
            </a:r>
            <a:r>
              <a:rPr lang="ru-RU" dirty="0" smtClean="0"/>
              <a:t>  дополнительная подготовка для школьников по общеобразовательным предметам, подготовка к ОГЭ/ЕГЭ, профориентация – помощь в выборе будущей профессии.  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Детский клуб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Baby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Land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smtClean="0"/>
              <a:t>-образовательные программы для дошкольников. Для детей от 3 до 5 лет -раннее развитие. Для детей от 5 до 7 лет - подготовка к школе. </a:t>
            </a:r>
          </a:p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Образовательные программы для взрослого населения</a:t>
            </a:r>
            <a:r>
              <a:rPr lang="ru-RU" b="1" dirty="0" smtClean="0"/>
              <a:t>. </a:t>
            </a:r>
            <a:r>
              <a:rPr lang="ru-RU" dirty="0" smtClean="0"/>
              <a:t>Курсовая подготовка по направлениям: бухгалтерский учёт и налогообложение для малого бизнеса, а также компьютерные курсы.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43956" cy="1582726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Направления и стоимость образовательных услуг </a:t>
            </a:r>
            <a:b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АНОДО «Образовательный центр «Планета»</a:t>
            </a:r>
            <a:b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i="1" dirty="0" smtClean="0">
                <a:solidFill>
                  <a:schemeClr val="accent1">
                    <a:lumMod val="75000"/>
                  </a:schemeClr>
                </a:solidFill>
              </a:rPr>
              <a:t>на 2023-2024 учебный год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2143125"/>
          <a:ext cx="7900992" cy="14419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832"/>
                <a:gridCol w="1316832"/>
                <a:gridCol w="1316832"/>
                <a:gridCol w="1316832"/>
                <a:gridCol w="1316832"/>
                <a:gridCol w="1316832"/>
              </a:tblGrid>
              <a:tr h="370840">
                <a:tc gridSpan="6"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Calibri"/>
                        </a:rPr>
                        <a:t>Лингвистическая студия </a:t>
                      </a:r>
                      <a:r>
                        <a:rPr lang="en-US" sz="1200" b="1" i="1" dirty="0" err="1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Calibri"/>
                        </a:rPr>
                        <a:t>Mr</a:t>
                      </a:r>
                      <a:r>
                        <a:rPr lang="en-US" sz="12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Calibri"/>
                        </a:rPr>
                        <a:t> Language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Наименование образовательной программы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Количество занятий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Стоимость занятия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Стоимость курса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Примечание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ea typeface="Times New Roman"/>
                          <a:cs typeface="Calibri"/>
                        </a:rPr>
                        <a:t>Направления подготовки для школьников 1 класса и дошкольников (от 5-ти до 7-ми лет)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Английский язык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72 (45-60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300Ꝑ (льготная 275Ꝑ)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21600Ꝑ          (льготная 19800Ꝑ)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6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ea typeface="Times New Roman"/>
                          <a:cs typeface="Calibri"/>
                        </a:rPr>
                        <a:t>Направления подготовки для школьников 2-11 классов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Английский язык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72 (90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25200Ꝑ          (льготная 23400Ꝑ)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Немецкий </a:t>
                      </a:r>
                      <a:r>
                        <a:rPr lang="ru-RU" sz="1000" b="1">
                          <a:latin typeface="Calibri"/>
                          <a:ea typeface="Times New Roman"/>
                          <a:cs typeface="Calibri"/>
                        </a:rPr>
                        <a:t>язык</a:t>
                      </a:r>
                      <a:r>
                        <a:rPr lang="ru-RU" sz="1000">
                          <a:latin typeface="Calibri"/>
                          <a:ea typeface="Times New Roman"/>
                          <a:cs typeface="Calibri"/>
                        </a:rPr>
                        <a:t> (основная </a:t>
                      </a:r>
                      <a:r>
                        <a:rPr lang="ru-RU" sz="1000" i="1">
                          <a:latin typeface="Calibri"/>
                          <a:ea typeface="Times New Roman"/>
                          <a:cs typeface="Calibri"/>
                        </a:rPr>
                        <a:t>образовательная программа)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72 (90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25200Ꝑ          (льготная 23400Ꝑ)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Немецкий </a:t>
                      </a:r>
                      <a:r>
                        <a:rPr lang="ru-RU" sz="1000" b="1">
                          <a:latin typeface="Calibri"/>
                          <a:ea typeface="Times New Roman"/>
                          <a:cs typeface="Calibri"/>
                        </a:rPr>
                        <a:t>язык</a:t>
                      </a:r>
                      <a:r>
                        <a:rPr lang="ru-RU" sz="1000">
                          <a:latin typeface="Calibri"/>
                          <a:ea typeface="Times New Roman"/>
                          <a:cs typeface="Calibri"/>
                        </a:rPr>
                        <a:t> (дополнительная (параллельно с обучением английского языка) </a:t>
                      </a:r>
                      <a:r>
                        <a:rPr lang="ru-RU" sz="1000" i="1">
                          <a:latin typeface="Calibri"/>
                          <a:ea typeface="Times New Roman"/>
                          <a:cs typeface="Calibri"/>
                        </a:rPr>
                        <a:t>образовательная программа)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36 (90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325Ꝑ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11700Ꝑ         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Французский </a:t>
                      </a:r>
                      <a:r>
                        <a:rPr lang="ru-RU" sz="1000" b="1">
                          <a:latin typeface="Calibri"/>
                          <a:ea typeface="Times New Roman"/>
                          <a:cs typeface="Calibri"/>
                        </a:rPr>
                        <a:t>язык</a:t>
                      </a:r>
                      <a:r>
                        <a:rPr lang="ru-RU" sz="1000">
                          <a:latin typeface="Calibri"/>
                          <a:ea typeface="Times New Roman"/>
                          <a:cs typeface="Calibri"/>
                        </a:rPr>
                        <a:t> (основная </a:t>
                      </a:r>
                      <a:r>
                        <a:rPr lang="ru-RU" sz="1000" i="1">
                          <a:latin typeface="Calibri"/>
                          <a:ea typeface="Times New Roman"/>
                          <a:cs typeface="Calibri"/>
                        </a:rPr>
                        <a:t>образовательная программа)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72 (90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25200Ꝑ          (льготная 23400Ꝑ)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Французский </a:t>
                      </a:r>
                      <a:r>
                        <a:rPr lang="ru-RU" sz="1000" b="1">
                          <a:latin typeface="Calibri"/>
                          <a:ea typeface="Times New Roman"/>
                          <a:cs typeface="Calibri"/>
                        </a:rPr>
                        <a:t>язык</a:t>
                      </a:r>
                      <a:r>
                        <a:rPr lang="ru-RU" sz="1000">
                          <a:latin typeface="Calibri"/>
                          <a:ea typeface="Times New Roman"/>
                          <a:cs typeface="Calibri"/>
                        </a:rPr>
                        <a:t> (дополнительная (параллельно с обучением английского языка) </a:t>
                      </a:r>
                      <a:r>
                        <a:rPr lang="ru-RU" sz="1000" i="1">
                          <a:latin typeface="Calibri"/>
                          <a:ea typeface="Times New Roman"/>
                          <a:cs typeface="Calibri"/>
                        </a:rPr>
                        <a:t>образовательная программа)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36 (90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325Ꝑ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11700Ꝑ         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 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Испанский </a:t>
                      </a:r>
                      <a:r>
                        <a:rPr lang="ru-RU" sz="1000" b="1">
                          <a:latin typeface="Calibri"/>
                          <a:ea typeface="Times New Roman"/>
                          <a:cs typeface="Calibri"/>
                        </a:rPr>
                        <a:t>язык</a:t>
                      </a:r>
                      <a:r>
                        <a:rPr lang="ru-RU" sz="1000">
                          <a:latin typeface="Calibri"/>
                          <a:ea typeface="Times New Roman"/>
                          <a:cs typeface="Calibri"/>
                        </a:rPr>
                        <a:t> (основная </a:t>
                      </a:r>
                      <a:r>
                        <a:rPr lang="ru-RU" sz="1000" i="1">
                          <a:latin typeface="Calibri"/>
                          <a:ea typeface="Times New Roman"/>
                          <a:cs typeface="Calibri"/>
                        </a:rPr>
                        <a:t>образовательная программа)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72 (90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25200Ꝑ          (льготная 23400Ꝑ)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Испанский  </a:t>
                      </a:r>
                      <a:r>
                        <a:rPr lang="ru-RU" sz="1000" b="1">
                          <a:latin typeface="Calibri"/>
                          <a:ea typeface="Times New Roman"/>
                          <a:cs typeface="Calibri"/>
                        </a:rPr>
                        <a:t>язык</a:t>
                      </a:r>
                      <a:r>
                        <a:rPr lang="ru-RU" sz="1000">
                          <a:latin typeface="Calibri"/>
                          <a:ea typeface="Times New Roman"/>
                          <a:cs typeface="Calibri"/>
                        </a:rPr>
                        <a:t> (дополнительная (параллельно с обучением английского языка) </a:t>
                      </a:r>
                      <a:r>
                        <a:rPr lang="ru-RU" sz="1000" i="1">
                          <a:latin typeface="Calibri"/>
                          <a:ea typeface="Times New Roman"/>
                          <a:cs typeface="Calibri"/>
                        </a:rPr>
                        <a:t>образовательная программа)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36 (90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325Ꝑ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11700Ꝑ         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6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ea typeface="Times New Roman"/>
                          <a:cs typeface="Calibri"/>
                        </a:rPr>
                        <a:t>Направления подготовки для школьников 9 классов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Английский язык, подготовка к ОГЭ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</a:t>
                      </a:r>
                      <a:r>
                        <a:rPr lang="ru-RU" sz="1000">
                          <a:latin typeface="Calibri"/>
                          <a:ea typeface="Times New Roman"/>
                          <a:cs typeface="Calibri"/>
                        </a:rPr>
                        <a:t>подготовиться к успешной сдаче ОГЭ по обществознанию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 абонемент 8 занятий (90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450Ꝑ (льготная 400Ꝑ)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3600Ꝑ        (льготная 3200Ꝑ)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6">
                  <a:txBody>
                    <a:bodyPr/>
                    <a:lstStyle/>
                    <a:p>
                      <a:pPr marL="457200" indent="457200" algn="just">
                        <a:lnSpc>
                          <a:spcPct val="150000"/>
                        </a:lnSpc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Направления подготовки для школьников 11 классов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Английский язык, подготовка к ЕГЭ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(</a:t>
                      </a:r>
                      <a:r>
                        <a:rPr lang="ru-RU" sz="1000">
                          <a:latin typeface="Calibri"/>
                          <a:ea typeface="Times New Roman"/>
                          <a:cs typeface="Calibri"/>
                        </a:rPr>
                        <a:t>подготовиться к успешной сдаче ЕГЭ по математике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 абонемент 8 занятий (90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450Ꝑ (льготная 400Ꝑ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3600Ꝑ        (льготная 3200Ꝑ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6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ea typeface="Times New Roman"/>
                          <a:cs typeface="Calibri"/>
                        </a:rPr>
                        <a:t>Для взрослого населения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Иностранный язык </a:t>
                      </a:r>
                      <a:r>
                        <a:rPr lang="ru-RU" sz="1000">
                          <a:latin typeface="Calibri"/>
                          <a:ea typeface="Times New Roman"/>
                          <a:cs typeface="Calibri"/>
                        </a:rPr>
                        <a:t>(английский, немецкий, французский, испанский)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72 (90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25200Ꝑ          (льготная 23400Ꝑ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Примечание: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</a:t>
                      </a: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 Льготная стоимость обучения предоставляется: -при заключении договора на обучение в лингвистической студии </a:t>
                      </a:r>
                      <a:r>
                        <a:rPr lang="en-US" sz="1000" b="1" i="1">
                          <a:latin typeface="Calibri"/>
                          <a:ea typeface="Times New Roman"/>
                          <a:cs typeface="Calibri"/>
                        </a:rPr>
                        <a:t>MrLanguage</a:t>
                      </a: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 двух и более иностранных языков; -при заключении договора на обучение в лингвистической студии </a:t>
                      </a:r>
                      <a:r>
                        <a:rPr lang="en-US" sz="1000" b="1" i="1">
                          <a:latin typeface="Calibri"/>
                          <a:ea typeface="Times New Roman"/>
                          <a:cs typeface="Calibri"/>
                        </a:rPr>
                        <a:t>MrLanguage</a:t>
                      </a: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 двух и более студентов </a:t>
                      </a:r>
                      <a:r>
                        <a:rPr lang="en-US" sz="1000" b="1" i="1">
                          <a:latin typeface="Calibri"/>
                          <a:ea typeface="Times New Roman"/>
                          <a:cs typeface="Calibri"/>
                        </a:rPr>
                        <a:t>c</a:t>
                      </a: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 одним заказчиком.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 г. Майкоп, ул. Первомайская, 229; г. Майкоп, ул. Пионерская, 409/2; г. Майкоп, ул. Чкалова, 71; г. Майкоп, ул. 5-й Переулок, 1; п. Тульский, ул.Революционная,13; ст. Гиагинская, ул. Горького, д.5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Руководитель студии </a:t>
                      </a:r>
                      <a:r>
                        <a:rPr lang="en-US" sz="1000" b="1" i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Mr</a:t>
                      </a:r>
                      <a:r>
                        <a:rPr lang="en-US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Language </a:t>
                      </a: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Цикушева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Ирина Владимировна (8772) 571844, 520460;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Администраторы: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Бирамова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Эльмира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, </a:t>
                      </a: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Парахина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Елена (8772) 520460, +7 (928) 422 90 96 (Первомайская, 229);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Пащенко Екатерина, Павлова Софья (8772) 515181(Пионерская. 409), +7 (938) 422-90-96;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Тлицежева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Ольга +7(918) 4289849 (Чкалова, 71);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Кукулян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Анна (8772) 563601 (Восход);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Попова Александра Александровна +7(909) 4706383 (Майкопский район);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Рычкова Виктория Александровна +7 (961) 9717377 (</a:t>
                      </a: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Гиагинский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район)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785813"/>
          <a:ext cx="8229600" cy="38343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 gridSpan="5"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Calibri"/>
                        </a:rPr>
                        <a:t>Цифровая лаборатория </a:t>
                      </a:r>
                      <a:r>
                        <a:rPr lang="en-US" sz="12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Calibri"/>
                        </a:rPr>
                        <a:t>IT Planet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Наименование образовательной программы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Количество занятий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Стоимость занятия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Стоимость курса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Примечание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en-US" sz="1000" b="1">
                          <a:solidFill>
                            <a:srgbClr val="7030A0"/>
                          </a:solidFill>
                          <a:latin typeface="Calibri"/>
                          <a:cs typeface="Calibri"/>
                        </a:rPr>
                        <a:t>IT</a:t>
                      </a:r>
                      <a:r>
                        <a:rPr lang="ru-RU" sz="1000" b="1">
                          <a:solidFill>
                            <a:srgbClr val="7030A0"/>
                          </a:solidFill>
                          <a:latin typeface="Calibri"/>
                          <a:cs typeface="Calibri"/>
                        </a:rPr>
                        <a:t> Старт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1."Первый бит"</a:t>
                      </a:r>
                      <a:r>
                        <a:rPr lang="ru-RU" sz="1000">
                          <a:latin typeface="Calibri"/>
                          <a:cs typeface="Calibri"/>
                        </a:rPr>
                        <a:t>(аппаратное и программное обеспечение ПК; работа со стандартными приложениями </a:t>
                      </a:r>
                      <a:r>
                        <a:rPr lang="en-US" sz="1000">
                          <a:latin typeface="Calibri"/>
                          <a:cs typeface="Calibri"/>
                        </a:rPr>
                        <a:t>Windows</a:t>
                      </a:r>
                      <a:r>
                        <a:rPr lang="ru-RU" sz="1000">
                          <a:latin typeface="Calibri"/>
                          <a:cs typeface="Calibri"/>
                        </a:rPr>
                        <a:t>; «печатных дел мастер» (работа с текстовым редактором Word); создание презентаций в программе PowerPoin;, алгоритмика и логика (знакомство с понятием алгоритм, работа в программе Пиктомир); создание анимации в приложении PivotAnimator; работа в векторном графическом редакторе Inkscape; основы видеомонтажа (работа в видеоредактореVideoPad;, основы робототехники на базе LegoEducation; программирование и анимация в Scratch)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36 (90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12600Ꝑ          (льготная 11700Ꝑ)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2."Второй бит" </a:t>
                      </a:r>
                      <a:r>
                        <a:rPr lang="ru-RU" sz="1000">
                          <a:latin typeface="Calibri"/>
                          <a:cs typeface="Calibri"/>
                        </a:rPr>
                        <a:t>(«печатных дел мастер» (работа с текстовым редактором Word), создание презентаций в программе PowerPoint, создание анимации с помощью графического редактора GIMP, разработка мини игр в Scratch, 3D-моделирование в </a:t>
                      </a:r>
                      <a:r>
                        <a:rPr lang="en-US" sz="1000">
                          <a:latin typeface="Calibri"/>
                          <a:cs typeface="Calibri"/>
                        </a:rPr>
                        <a:t>Blender</a:t>
                      </a:r>
                      <a:r>
                        <a:rPr lang="ru-RU" sz="1000">
                          <a:latin typeface="Calibri"/>
                          <a:cs typeface="Calibri"/>
                        </a:rPr>
                        <a:t>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36 (90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12600Ꝑ          (льготная 11700Ꝑ)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3. </a:t>
                      </a:r>
                      <a:r>
                        <a:rPr lang="en-US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IT</a:t>
                      </a: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-Старт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(знакомство с архитектурой ЭВМ; знакомство с операционными системами; работа со стандартными приложениями; работа с офисными приложениями (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Word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,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PowerPoint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,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Excel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); работа с графическими редакторами (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GIMP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,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Inkscape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); введение в 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web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-технологии и программирование)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36 (90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12600Ꝑ          (льготная 11700Ꝑ)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7030A0"/>
                          </a:solidFill>
                          <a:latin typeface="Calibri"/>
                          <a:cs typeface="Calibri"/>
                        </a:rPr>
                        <a:t>Робототехника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4. Робототехника</a:t>
                      </a:r>
                      <a:r>
                        <a:rPr lang="ru-RU" sz="1000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 на базе </a:t>
                      </a:r>
                      <a:r>
                        <a:rPr lang="en-US" sz="1000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Lego Education</a:t>
                      </a:r>
                      <a:r>
                        <a:rPr lang="ru-RU" sz="1000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   </a:t>
                      </a:r>
                      <a:r>
                        <a:rPr lang="ru-RU" sz="1000">
                          <a:latin typeface="Calibri"/>
                          <a:cs typeface="Calibri"/>
                        </a:rPr>
                        <a:t>(основы технического конструирования и начальный этап программирования на базе </a:t>
                      </a:r>
                      <a:r>
                        <a:rPr lang="en-US" sz="1000">
                          <a:latin typeface="Calibri"/>
                          <a:cs typeface="Calibri"/>
                        </a:rPr>
                        <a:t>LegoEducation</a:t>
                      </a:r>
                      <a:r>
                        <a:rPr lang="ru-RU" sz="1000" b="1">
                          <a:latin typeface="Calibri"/>
                          <a:cs typeface="Calibri"/>
                        </a:rPr>
                        <a:t>).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8 на 1 абонемент (60 мин/ (90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350Ꝑ /400₽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2800Ꝑ /3200₽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5.Робототехника базе Mindstorms EV3</a:t>
                      </a:r>
                      <a:r>
                        <a:rPr lang="ru-RU" sz="1000">
                          <a:latin typeface="Calibri"/>
                          <a:ea typeface="Calibri"/>
                          <a:cs typeface="Calibri"/>
                        </a:rPr>
                        <a:t>, </a:t>
                      </a:r>
                      <a:r>
                        <a:rPr lang="ru-RU" sz="10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от 4 класса и выше </a:t>
                      </a:r>
                      <a:r>
                        <a:rPr lang="ru-RU" sz="1000">
                          <a:latin typeface="Calibri"/>
                          <a:ea typeface="Calibri"/>
                          <a:cs typeface="Calibri"/>
                        </a:rPr>
                        <a:t>(основы технического конструирования и начальный этап программирования на базе Mindstorms EV3</a:t>
                      </a:r>
                      <a:r>
                        <a:rPr lang="ru-RU" sz="1000" b="1">
                          <a:latin typeface="Calibri"/>
                          <a:ea typeface="Calibri"/>
                          <a:cs typeface="Calibri"/>
                        </a:rPr>
                        <a:t>).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8 на 1 абонемент (60 мин/ (90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350Ꝑ /400₽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2800Ꝑ /3200₽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6. Робототехника </a:t>
                      </a: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(программирование микроконтроллеров на базе микросхемы Arduino, построение простых систем автоматики: светофор, гирлянда, электронные часы, музыкальная шкатулка и пр. Макетирование собственного проекта из стандартных модулей и датчиков)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32 (120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450Ꝑ (льготная 400Ꝑ)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16200Ꝑ          (льготная 14 400Ꝑ)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7030A0"/>
                          </a:solidFill>
                          <a:latin typeface="Calibri"/>
                          <a:cs typeface="Calibri"/>
                        </a:rPr>
                        <a:t>Компьютерная графика и анимация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7. Курс компьютерного дизайна </a:t>
                      </a:r>
                      <a:r>
                        <a:rPr lang="ru-RU" sz="1000" i="1">
                          <a:latin typeface="Calibri"/>
                          <a:cs typeface="Calibri"/>
                        </a:rPr>
                        <a:t>(работа в векторном редакторе </a:t>
                      </a:r>
                      <a:r>
                        <a:rPr lang="ru-RU" sz="1000" b="1" i="1">
                          <a:latin typeface="Calibri"/>
                          <a:cs typeface="Calibri"/>
                        </a:rPr>
                        <a:t>Corel DRAW</a:t>
                      </a:r>
                      <a:r>
                        <a:rPr lang="ru-RU" sz="1000" i="1">
                          <a:latin typeface="Calibri"/>
                          <a:cs typeface="Calibri"/>
                        </a:rPr>
                        <a:t>; работа с растровой графикой в программе </a:t>
                      </a:r>
                      <a:r>
                        <a:rPr lang="ru-RU" sz="1000" b="1" i="1">
                          <a:latin typeface="Calibri"/>
                          <a:cs typeface="Calibri"/>
                        </a:rPr>
                        <a:t>Photoshop</a:t>
                      </a:r>
                      <a:r>
                        <a:rPr lang="ru-RU" sz="1000" i="1">
                          <a:latin typeface="Calibri"/>
                          <a:cs typeface="Calibri"/>
                        </a:rPr>
                        <a:t>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36 (120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450Ꝑ (льготная 400Ꝑ)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16200Ꝑ          (льготная 14400Ꝑ)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8. Графика векторная Core lDraw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20 (120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450Ꝑ (льготная 400Ꝑ)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9000Ꝑ          (льготная 8000Ꝑ)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9. Графика  "Фотошоп с нуля»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20 (120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450Ꝑ (льготная 400Ꝑ)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9000Ꝑ          (льготная 8000Ꝑ)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10.Видеомонтаж </a:t>
                      </a:r>
                      <a:r>
                        <a:rPr lang="ru-RU" sz="1000" b="1" i="1">
                          <a:latin typeface="Calibri"/>
                          <a:cs typeface="Calibri"/>
                        </a:rPr>
                        <a:t>(</a:t>
                      </a:r>
                      <a:r>
                        <a:rPr lang="ru-RU" sz="1000" i="1">
                          <a:latin typeface="Calibri"/>
                          <a:cs typeface="Calibri"/>
                        </a:rPr>
                        <a:t>редактирование и обработка видео, создание собственных клипов в видеоредакторе</a:t>
                      </a:r>
                      <a:r>
                        <a:rPr lang="en-US" sz="1000" i="1">
                          <a:latin typeface="Calibri"/>
                          <a:cs typeface="Calibri"/>
                        </a:rPr>
                        <a:t>VideoPad</a:t>
                      </a:r>
                      <a:r>
                        <a:rPr lang="ru-RU" sz="1000" b="1" i="1">
                          <a:latin typeface="Calibri"/>
                          <a:cs typeface="Calibri"/>
                        </a:rPr>
                        <a:t>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12 (90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4200Ꝑ          (льготная 3900Ꝑ)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11. 3-D моделирование и печать </a:t>
                      </a:r>
                      <a:r>
                        <a:rPr lang="ru-RU" sz="1000" i="1">
                          <a:latin typeface="Calibri"/>
                          <a:cs typeface="Calibri"/>
                        </a:rPr>
                        <a:t>(3D-моделирование с распечаткой на 3D принтере и 3D ручки)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16 (90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5600Ꝑ          (льготная 5200Ꝑ)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Clr>
                          <a:srgbClr val="4472C4"/>
                        </a:buClr>
                        <a:buFont typeface="+mj-lt"/>
                        <a:buAutoNum type="arabicPeriod"/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12. 3-D моделирование в </a:t>
                      </a:r>
                      <a:r>
                        <a:rPr lang="en-US" sz="1000" b="1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Blender</a:t>
                      </a: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 (Blender для новичков), от 5 класса и выше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latin typeface="Calibri"/>
                          <a:ea typeface="Calibri"/>
                          <a:cs typeface="Calibri"/>
                        </a:rPr>
                        <a:t>моделирование, основы скульптинга, анимация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20 (120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450Ꝑ (льготная 400Ꝑ)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9000Ꝑ          (льготная 8000Ꝑ)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Clr>
                          <a:srgbClr val="4472C4"/>
                        </a:buClr>
                        <a:buFont typeface="+mj-lt"/>
                        <a:buAutoNum type="arabicPeriod"/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13. «</a:t>
                      </a:r>
                      <a:r>
                        <a:rPr lang="en-US" sz="1000" b="1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Blender PRO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20 (120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450Ꝑ (льготная 400Ꝑ)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9000Ꝑ          (льготная 8000Ꝑ)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Clr>
                          <a:srgbClr val="4472C4"/>
                        </a:buClr>
                        <a:buFont typeface="+mj-lt"/>
                        <a:buAutoNum type="arabicPeriod"/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14. Анимация и мультипликация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latin typeface="Calibri"/>
                          <a:ea typeface="Calibri"/>
                          <a:cs typeface="Calibri"/>
                        </a:rPr>
                        <a:t>создание мультипликационных роликов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20 (120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450Ꝑ (льготная 400Ꝑ)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9000Ꝑ          (льготная 8000Ꝑ)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7030A0"/>
                          </a:solidFill>
                          <a:latin typeface="Calibri"/>
                          <a:cs typeface="Calibri"/>
                        </a:rPr>
                        <a:t>Программирование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15. </a:t>
                      </a:r>
                      <a:r>
                        <a:rPr lang="en-US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Pascal 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(введение в программирование; графические исполнители; способы записи алгоритмов; парадигмы программирования; написание консольных программ; графические приложения)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20 (120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450Ꝑ (льготная 400Ꝑ)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9000Ꝑ          (льготная 8000Ꝑ)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14. С/С++ </a:t>
                      </a:r>
                      <a:r>
                        <a:rPr lang="ru-RU" sz="1000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введение в программирование С/С++; области применения языков; консольные программы; оконные приложения)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20 (120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450Ꝑ (льготная 400Ꝑ)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9000Ꝑ          (льготная 8000Ꝑ)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16. </a:t>
                      </a:r>
                      <a:r>
                        <a:rPr lang="en-US" sz="1000" b="1">
                          <a:solidFill>
                            <a:srgbClr val="4472C4"/>
                          </a:solidFill>
                          <a:latin typeface="Calibri"/>
                          <a:cs typeface="Calibri"/>
                        </a:rPr>
                        <a:t>Python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(введение в программирование; области применения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Python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в; решение задач в консоли; написание простейших приложений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20 (120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450Ꝑ (льготная 400Ꝑ)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9000Ꝑ          (льготная 8000Ꝑ)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7030A0"/>
                          </a:solidFill>
                          <a:latin typeface="Calibri"/>
                          <a:cs typeface="Calibri"/>
                        </a:rPr>
                        <a:t>Разработка игр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Clr>
                          <a:srgbClr val="4472C4"/>
                        </a:buClr>
                        <a:buFont typeface="+mj-lt"/>
                        <a:buAutoNum type="arabicPeriod"/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17. Разработка игр, старт, 1-4 классы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latin typeface="Calibri"/>
                          <a:ea typeface="Calibri"/>
                          <a:cs typeface="Calibri"/>
                        </a:rPr>
                        <a:t>программирование, анимация и создание игр в </a:t>
                      </a:r>
                      <a:r>
                        <a:rPr lang="en-US" sz="1000" i="1">
                          <a:latin typeface="Calibri"/>
                          <a:ea typeface="Calibri"/>
                          <a:cs typeface="Calibri"/>
                        </a:rPr>
                        <a:t>Scratch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36 (90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12600Ꝑ          (льготная 11700Ꝑ)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Clr>
                          <a:srgbClr val="4472C4"/>
                        </a:buClr>
                        <a:buFont typeface="+mj-lt"/>
                        <a:buAutoNum type="arabicPeriod"/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18. Разработка 3-D игр в программе Codu Game Lab, 1-4 классы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latin typeface="Calibri"/>
                          <a:ea typeface="Calibri"/>
                          <a:cs typeface="Calibri"/>
                        </a:rPr>
                        <a:t>логика программирования, создание 3D миров и персонажей, создание сюжетов и 3D игр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36 (90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12600Ꝑ          (льготная 11700Ꝑ)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Clr>
                          <a:srgbClr val="4472C4"/>
                        </a:buClr>
                        <a:buFont typeface="+mj-lt"/>
                        <a:buAutoNum type="arabicPeriod"/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19. Разработка игр для продвинутых, от 4 класса и выше (2 год обучения)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indent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latin typeface="Calibri"/>
                          <a:ea typeface="Calibri"/>
                          <a:cs typeface="Calibri"/>
                        </a:rPr>
                        <a:t>создание игр в </a:t>
                      </a:r>
                      <a:r>
                        <a:rPr lang="en-US" sz="1000" i="1">
                          <a:latin typeface="Calibri"/>
                          <a:ea typeface="Calibri"/>
                          <a:cs typeface="Calibri"/>
                        </a:rPr>
                        <a:t>Construct</a:t>
                      </a:r>
                      <a:r>
                        <a:rPr lang="ru-RU" sz="1000" i="1">
                          <a:latin typeface="Calibri"/>
                          <a:ea typeface="Calibri"/>
                          <a:cs typeface="Calibri"/>
                        </a:rPr>
                        <a:t> 2(3), программирование в Robloxstudio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20 (120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450Ꝑ (льготная 400Ꝑ)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9000Ꝑ          (льготная 8000Ꝑ)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7030A0"/>
                          </a:solidFill>
                          <a:latin typeface="Calibri"/>
                          <a:cs typeface="Calibri"/>
                        </a:rPr>
                        <a:t>Платформа </a:t>
                      </a:r>
                      <a:r>
                        <a:rPr lang="en-US" sz="1000" b="1">
                          <a:solidFill>
                            <a:srgbClr val="7030A0"/>
                          </a:solidFill>
                          <a:latin typeface="Calibri"/>
                          <a:cs typeface="Calibri"/>
                        </a:rPr>
                        <a:t>Mainecraft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Clr>
                          <a:srgbClr val="4472C4"/>
                        </a:buClr>
                        <a:buFont typeface="+mj-lt"/>
                        <a:buAutoNum type="arabicPeriod"/>
                      </a:pPr>
                      <a:r>
                        <a:rPr lang="en-US" sz="1000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20</a:t>
                      </a:r>
                      <a:r>
                        <a:rPr lang="ru-RU" sz="1000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, Моделирование в </a:t>
                      </a:r>
                      <a:r>
                        <a:rPr lang="en-US" sz="1000" b="1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Mainecraft</a:t>
                      </a:r>
                      <a:r>
                        <a:rPr lang="ru-RU" sz="1000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, 1-4 классы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36 (90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12600Ꝑ          (льготная 11700Ꝑ</a:t>
                      </a:r>
                      <a:r>
                        <a:rPr lang="en-US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Clr>
                          <a:srgbClr val="4472C4"/>
                        </a:buClr>
                        <a:buFont typeface="+mj-lt"/>
                        <a:buAutoNum type="arabicPeriod"/>
                      </a:pPr>
                      <a:r>
                        <a:rPr lang="ru-RU" sz="1000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21. Начало программирования(с использованием </a:t>
                      </a:r>
                      <a:r>
                        <a:rPr lang="en-US" sz="1000" b="1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Mainecraft</a:t>
                      </a:r>
                      <a:r>
                        <a:rPr lang="ru-RU" sz="1000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, 3-5 классы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36 (90 мин)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12600Ꝑ          (льготная 11700Ꝑ)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Clr>
                          <a:srgbClr val="4472C4"/>
                        </a:buClr>
                        <a:buFont typeface="+mj-lt"/>
                        <a:buAutoNum type="arabicPeriod"/>
                      </a:pPr>
                      <a:r>
                        <a:rPr lang="ru-RU" sz="1000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22. Программирование в </a:t>
                      </a:r>
                      <a:r>
                        <a:rPr lang="en-US" sz="1000" b="1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Python</a:t>
                      </a:r>
                      <a:r>
                        <a:rPr lang="ru-RU" sz="1000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 в </a:t>
                      </a:r>
                      <a:r>
                        <a:rPr lang="en-US" sz="1000" b="1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Mainecraft</a:t>
                      </a:r>
                      <a:r>
                        <a:rPr lang="ru-RU" sz="1000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, от 7 класса и старше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20 (120 мин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450Ꝑ (льготная 400Ꝑ)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9000Ꝑ          (льготная 8000Ꝑ)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Clr>
                          <a:srgbClr val="4472C4"/>
                        </a:buClr>
                        <a:buFont typeface="+mj-lt"/>
                        <a:buAutoNum type="arabicPeriod"/>
                      </a:pPr>
                      <a:r>
                        <a:rPr lang="ru-RU" sz="1000">
                          <a:solidFill>
                            <a:srgbClr val="4472C4"/>
                          </a:solidFill>
                          <a:latin typeface="Calibri"/>
                          <a:ea typeface="Calibri"/>
                          <a:cs typeface="Calibri"/>
                        </a:rPr>
                        <a:t>23.Ремонт и обслуживание ПК, от 7 класса и старше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20 (120 мин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450Ꝑ (льготная 400Ꝑ)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9000Ꝑ          (льготная 8000Ꝑ)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*информация о льготной стоимости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Calibri"/>
                          <a:cs typeface="Calibri"/>
                        </a:rPr>
                        <a:t>Примечание:</a:t>
                      </a:r>
                      <a:endParaRPr lang="ru-RU" sz="1100" dirty="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</a:t>
                      </a:r>
                      <a:r>
                        <a:rPr lang="ru-RU" sz="1000" b="1" i="1" dirty="0">
                          <a:latin typeface="Calibri"/>
                          <a:cs typeface="Calibri"/>
                        </a:rPr>
                        <a:t> Льготная стоимость обучения предоставляется:</a:t>
                      </a:r>
                      <a:endParaRPr lang="ru-RU" sz="1100" dirty="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latin typeface="Calibri"/>
                          <a:cs typeface="Calibri"/>
                        </a:rPr>
                        <a:t> -для студентов лингвистической студии </a:t>
                      </a:r>
                      <a:r>
                        <a:rPr lang="en-US" sz="1000" b="1" i="1" dirty="0" err="1">
                          <a:latin typeface="Calibri"/>
                          <a:cs typeface="Calibri"/>
                        </a:rPr>
                        <a:t>Mr</a:t>
                      </a:r>
                      <a:r>
                        <a:rPr lang="en-US" sz="1000" b="1" i="1" dirty="0">
                          <a:latin typeface="Calibri"/>
                          <a:cs typeface="Calibri"/>
                        </a:rPr>
                        <a:t> Language</a:t>
                      </a:r>
                      <a:r>
                        <a:rPr lang="ru-RU" sz="1000" b="1" i="1" dirty="0">
                          <a:latin typeface="Calibri"/>
                          <a:cs typeface="Calibri"/>
                        </a:rPr>
                        <a:t>; -при заключении договора на обучение в цифровой лаборатории </a:t>
                      </a:r>
                      <a:r>
                        <a:rPr lang="en-US" sz="1000" b="1" i="1" dirty="0">
                          <a:latin typeface="Calibri"/>
                          <a:cs typeface="Calibri"/>
                        </a:rPr>
                        <a:t>IT Planet</a:t>
                      </a:r>
                      <a:r>
                        <a:rPr lang="ru-RU" sz="1000" b="1" i="1" dirty="0">
                          <a:latin typeface="Calibri"/>
                          <a:cs typeface="Calibri"/>
                        </a:rPr>
                        <a:t>  по двум и более направлениям </a:t>
                      </a:r>
                      <a:r>
                        <a:rPr lang="en-US" sz="1000" b="1" i="1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lang="ru-RU" sz="1000" b="1" i="1" dirty="0">
                          <a:latin typeface="Calibri"/>
                          <a:cs typeface="Calibri"/>
                        </a:rPr>
                        <a:t> одним заказчиком от стоимости обучения по каждому договору; -при заключении договора на обучение в цифровой лаборатории </a:t>
                      </a:r>
                      <a:r>
                        <a:rPr lang="en-US" sz="1000" b="1" i="1" dirty="0">
                          <a:latin typeface="Calibri"/>
                          <a:cs typeface="Calibri"/>
                        </a:rPr>
                        <a:t>IT Planet</a:t>
                      </a:r>
                      <a:r>
                        <a:rPr lang="ru-RU" sz="1000" b="1" i="1" dirty="0">
                          <a:latin typeface="Calibri"/>
                          <a:cs typeface="Calibri"/>
                        </a:rPr>
                        <a:t>  » двух и более студентов </a:t>
                      </a:r>
                      <a:r>
                        <a:rPr lang="en-US" sz="1000" b="1" i="1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lang="ru-RU" sz="1000" b="1" i="1" dirty="0">
                          <a:latin typeface="Calibri"/>
                          <a:cs typeface="Calibri"/>
                        </a:rPr>
                        <a:t> одним заказчиком от стоимости обучения по каждому договору; -при наличии свидетельства о пройденном курсе обучения в цифровой лаборатории </a:t>
                      </a:r>
                      <a:r>
                        <a:rPr lang="en-US" sz="1000" b="1" i="1" dirty="0">
                          <a:latin typeface="Calibri"/>
                          <a:cs typeface="Calibri"/>
                        </a:rPr>
                        <a:t>IT Planet</a:t>
                      </a:r>
                      <a:r>
                        <a:rPr lang="ru-RU" sz="1000" b="1" i="1" dirty="0">
                          <a:latin typeface="Calibri"/>
                          <a:cs typeface="Calibri"/>
                        </a:rPr>
                        <a:t>  в предыдущие годы.</a:t>
                      </a:r>
                      <a:endParaRPr lang="ru-RU" sz="1100" dirty="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г. Майкоп: ул. Первомайская, 229; г. Майкоп, ул. Пионерская, 409/2</a:t>
                      </a:r>
                      <a:endParaRPr lang="ru-RU" sz="1100" dirty="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Calibri"/>
                          <a:cs typeface="Calibri"/>
                        </a:rPr>
                        <a:t>Менеджеры:</a:t>
                      </a:r>
                      <a:endParaRPr lang="ru-RU" sz="1100" dirty="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Бирамова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Эльмира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, </a:t>
                      </a: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Парахина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Елена (8772) 520460, +7 (928) 422 90 96 (Первомайская, 229)</a:t>
                      </a:r>
                      <a:endParaRPr lang="ru-RU" sz="1100" dirty="0">
                        <a:latin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Пащенко Екатерина, Павлова Софья (8772) 515181 (Пионерская. 409), +7 (938) 422-90-96</a:t>
                      </a:r>
                      <a:endParaRPr lang="ru-RU" sz="110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571477"/>
          <a:ext cx="8329644" cy="8356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8274"/>
                <a:gridCol w="1388274"/>
                <a:gridCol w="1388274"/>
                <a:gridCol w="1388274"/>
                <a:gridCol w="1388274"/>
                <a:gridCol w="1388274"/>
              </a:tblGrid>
              <a:tr h="427754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Детский клуб </a:t>
                      </a:r>
                      <a:r>
                        <a:rPr lang="en-US" sz="1200" b="1" i="1" dirty="0">
                          <a:solidFill>
                            <a:srgbClr val="7030A0"/>
                          </a:solidFill>
                          <a:latin typeface="Calibri"/>
                          <a:ea typeface="Times New Roman"/>
                          <a:cs typeface="Calibri"/>
                        </a:rPr>
                        <a:t>Baby Land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1386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Количество занятий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Стоимость занятия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Стоимость курса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Примечание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</a:tr>
              <a:tr h="422902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ea typeface="Times New Roman"/>
                          <a:cs typeface="Calibri"/>
                        </a:rPr>
                        <a:t>Основная образовательная программа. Комплексные развивающие занятия для детей от 3-х до 7-ми лет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2902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*72 (90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25200Ꝑ          (льготная 23400Ꝑ)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 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 информация о льготной стоимости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</a:tr>
              <a:tr h="422902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*72 (90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25200Ꝑ          (льготная 23400Ꝑ)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*место обучения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 информация о льготной стоимости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</a:tr>
              <a:tr h="422902">
                <a:tc gridSpan="6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solidFill>
                            <a:srgbClr val="4472C4"/>
                          </a:solidFill>
                          <a:latin typeface="Calibri"/>
                          <a:ea typeface="Times New Roman"/>
                          <a:cs typeface="Calibri"/>
                        </a:rPr>
                        <a:t>Дополнительные образовательные программы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2902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**56 (60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250₽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14000₽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</a:tr>
              <a:tr h="422902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**40 (60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250₽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10000₽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</a:tr>
              <a:tr h="422902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4472C4"/>
                          </a:solidFill>
                          <a:latin typeface="Calibri"/>
                          <a:ea typeface="Times New Roman"/>
                          <a:cs typeface="Calibri"/>
                        </a:rPr>
                        <a:t>Арт-студия (рисование, лепка, аппликации)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2902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Количество занятий в абонементе – 4 (8) (90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350Ꝑ (льготная 325Ꝑ)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1400₽ (2800₽), льготная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1300₽ (2600Ꝑ)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 информация о льготной стоимости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</a:tr>
              <a:tr h="422902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Количество занятий в абонементе – 4 (8) (90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450Ꝑ (льготная 400₽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1800₽ (3600₽)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льготная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1600₽ (3200Ꝑ)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*место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 информация о льготной стоимости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</a:tr>
              <a:tr h="556145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Количество занятий в абонементе – 4 (8) (90 мин)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300Ꝑ (льготная 275Ꝑ)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1200₽ (2400₽)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Льготная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1100₽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(2200Ꝑ)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*место обучения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** информация о льготной стоимости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/>
                </a:tc>
              </a:tr>
              <a:tr h="1692260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Примечание: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* г. Майкоп, ул. Первомайская, 229; г. Майкоп, ул. Пионерская, 409/2; г. Майкоп, ул. Чкалова, 71; ст. Гиагинская, ул. М. Горького, 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**льготная стоимость обучения предоставляется: -при заключении договора на обучение в ДК </a:t>
                      </a:r>
                      <a:r>
                        <a:rPr lang="en-US" sz="1000" b="1" i="1">
                          <a:latin typeface="Calibri"/>
                          <a:ea typeface="Times New Roman"/>
                          <a:cs typeface="Calibri"/>
                        </a:rPr>
                        <a:t>Baby Land </a:t>
                      </a: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двух и более детей </a:t>
                      </a:r>
                      <a:r>
                        <a:rPr lang="en-US" sz="1000" b="1" i="1">
                          <a:latin typeface="Calibri"/>
                          <a:ea typeface="Times New Roman"/>
                          <a:cs typeface="Calibri"/>
                        </a:rPr>
                        <a:t>c</a:t>
                      </a:r>
                      <a:r>
                        <a:rPr lang="ru-RU" sz="1000" b="1" i="1">
                          <a:latin typeface="Calibri"/>
                          <a:ea typeface="Times New Roman"/>
                          <a:cs typeface="Calibri"/>
                        </a:rPr>
                        <a:t> одним заказчиком от стоимости обучения по каждому договору.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Calibri"/>
                          <a:ea typeface="Times New Roman"/>
                          <a:cs typeface="Calibri"/>
                        </a:rPr>
                        <a:t>льготная стоимость обучения по дополнительным образовательным программам предоставляется: -при наличии договора на обучение по основной образовательной программе для дошкольников; -при заключении договора на обучение в ДК </a:t>
                      </a:r>
                      <a:r>
                        <a:rPr lang="en-US" sz="1000" b="1">
                          <a:latin typeface="Calibri"/>
                          <a:ea typeface="Times New Roman"/>
                          <a:cs typeface="Calibri"/>
                        </a:rPr>
                        <a:t>Baby Land</a:t>
                      </a:r>
                      <a:r>
                        <a:rPr lang="ru-RU" sz="1000" b="1">
                          <a:latin typeface="Calibri"/>
                          <a:ea typeface="Times New Roman"/>
                          <a:cs typeface="Calibri"/>
                        </a:rPr>
                        <a:t> двух и более детей </a:t>
                      </a:r>
                      <a:r>
                        <a:rPr lang="en-US" sz="1000" b="1">
                          <a:latin typeface="Calibri"/>
                          <a:ea typeface="Times New Roman"/>
                          <a:cs typeface="Calibri"/>
                        </a:rPr>
                        <a:t>c</a:t>
                      </a:r>
                      <a:r>
                        <a:rPr lang="ru-RU" sz="1000" b="1">
                          <a:latin typeface="Calibri"/>
                          <a:ea typeface="Times New Roman"/>
                          <a:cs typeface="Calibri"/>
                        </a:rPr>
                        <a:t> одним заказчиком от стоимости обучения по каждому договору; - при наличии сертификата о прохождении предыдущих курсов дополнительной образовательной программы для дошкольников.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29805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Администраторы: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Бирамова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Эльмира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, </a:t>
                      </a: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Парахина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Елена (8772) 520460, +7 (928) 422 90 96 (Первомайская, 229);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Пащенко Екатерина, Павлова Софья (8772) 515181(Пионерская. 409), +7 (938) 422-90-96;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Тлицежева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Ольга Николаевна +7(918) 4289849 (Чкалова, 71);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Рычкова Виктория Александровна +7 (961)9717377 (</a:t>
                      </a: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Гиагинский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район)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290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642938"/>
          <a:ext cx="8229600" cy="9700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 gridSpan="5"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Calibri"/>
                          <a:ea typeface="Calibri"/>
                          <a:cs typeface="Calibri"/>
                        </a:rPr>
                        <a:t>Образовательные программы для взрослого населения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Наименование образовательной программы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Количество занятий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Стоимость занятия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Стоимость курса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Примечание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Компьютерные технологии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Базовая компьютерная подготовка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(знакомство с архитектурой ЭВМ; знакомство с операционными системами; работа со стандартными приложениями; работа с офисными приложениями (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Word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,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PowerPoint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,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Excel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); работа с графическими редакторами (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GIMP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,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Inkscape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); введение в  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web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-технологии и программирование)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25*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300Ꝑ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7500Ꝑ 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Бухгалтерский учёт и делопроизводство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Бухгалтерский учёт 2020. Теория и практика. 1С: Бухгалтерия 8.3.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60*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300Ꝑ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18000Ꝑ 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Бухгалтерский учёт 2020. Теория и практика.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40*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300Ꝑ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12000Ꝑ 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1С: Бухгалтерия 8.3.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20*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300Ꝑ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6000Ꝑ 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50000"/>
                        </a:lnSpc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1С: управление торговлей (торговля и склад)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15*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300Ꝑ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4500Ꝑ 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1С: зарплата и управление персоналом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15*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300Ꝑ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4500Ꝑ 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Налогообложение 2020. Ведение налогового учёта, проблемы и решения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10*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300Ꝑ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3000Ꝑ 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Специальные режимы налогообложения (УСН и ЕНВД, патентная система налого-обложения) для малого бизнеса и индивидуальных предпринимателей (ИП)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10*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300Ꝑ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3000Ꝑ 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место обучения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Примечание: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  <a:p>
                      <a:pPr indent="457200" algn="just"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*длительность занятия 2 часа (120 минут);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** г. Майкоп, ул. Первомайская, 229 </a:t>
                      </a:r>
                      <a:endParaRPr lang="ru-RU" sz="110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Администратор: Дарья </a:t>
                      </a:r>
                      <a:r>
                        <a:rPr lang="ru-RU" sz="1000" b="1" i="1" dirty="0" err="1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Спасовская</a:t>
                      </a:r>
                      <a:r>
                        <a:rPr lang="ru-RU" sz="1000" b="1" i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 (8772) 571844, 520460, 528338</a:t>
                      </a:r>
                      <a:endParaRPr lang="ru-RU" sz="1100" dirty="0"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О государственной поддержке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bg1"/>
                </a:solidFill>
              </a:rPr>
              <a:t>Мы имеем статус социально ориентированной некоммерческой организации, а это значит, что мы помогаем государству решать разнообразные социальные проблемы, а именно в сфере образования и воспитания детей. Мы уверены, что смогли стать надёжным партнером государственной власти в Республике Адыгея, оказывая помощь государству в улучшении качества и номенклатуры образовательных услуг, помогая власти выявить и решить реальные социальные проблемы, которые существуют в обществе.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i="1" dirty="0" smtClean="0">
                <a:solidFill>
                  <a:schemeClr val="bg1"/>
                </a:solidFill>
              </a:rPr>
              <a:t>За многие годы нашей деятельности мы смогли найти свою «социальную нишу», стараемся эффективно дополнять государственную систему дополнительного образования в Республике Адыгея, реализуя для населения нашего региона разнообразные образовательные проекты.</a:t>
            </a:r>
            <a:br>
              <a:rPr lang="ru-RU" i="1" dirty="0" smtClean="0">
                <a:solidFill>
                  <a:schemeClr val="bg1"/>
                </a:solidFill>
              </a:rPr>
            </a:br>
            <a:r>
              <a:rPr lang="ru-RU" i="1" dirty="0" smtClean="0">
                <a:solidFill>
                  <a:schemeClr val="bg1"/>
                </a:solidFill>
              </a:rPr>
              <a:t>В последние годы государство активно помогает СО НКО.  Финансовую поддержку мы получаем в виде субсидий из бюджета на реализацию социально значимых проектов. Надо понимать, что в этом случае деньги дают не просто на то, чтобы организация продолжала работу, а под конкретное мероприятие, которое решает ту или иную социальную проблему. Для этого необходимо обосновать существование этой проблемы, описать, как проект поможет в ее решении, и какие результаты будут достигнуты, и составить смету расходов.</a:t>
            </a:r>
            <a:br>
              <a:rPr lang="ru-RU" i="1" dirty="0" smtClean="0">
                <a:solidFill>
                  <a:schemeClr val="bg1"/>
                </a:solidFill>
              </a:rPr>
            </a:br>
            <a:r>
              <a:rPr lang="ru-RU" i="1" dirty="0" smtClean="0">
                <a:solidFill>
                  <a:schemeClr val="bg1"/>
                </a:solidFill>
              </a:rPr>
              <a:t>Также, кроме субсидий из муниципальных и региональных бюджетов наша организация  имеет право получать и федеральные гранты. Самые крупные </a:t>
            </a:r>
            <a:r>
              <a:rPr lang="ru-RU" i="1" dirty="0" err="1" smtClean="0">
                <a:solidFill>
                  <a:schemeClr val="bg1"/>
                </a:solidFill>
              </a:rPr>
              <a:t>грантодатели</a:t>
            </a:r>
            <a:r>
              <a:rPr lang="ru-RU" i="1" dirty="0" smtClean="0">
                <a:solidFill>
                  <a:schemeClr val="bg1"/>
                </a:solidFill>
              </a:rPr>
              <a:t> в России - Фонд президентских грантов и Президентский фонд культурных инициатив.  Мы регулярно участвуем в проводимых данными фондами конкурсах, многие из поданных нами заявок были поддержаны и успешно реализованы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0" dirty="0" smtClean="0"/>
              <a:t>С 1 сентября 2023 года приступили к реализации проекта: </a:t>
            </a:r>
            <a:r>
              <a:rPr lang="ru-RU" sz="1800" b="0" i="1" dirty="0" smtClean="0"/>
              <a:t>"Популяризация музыкального и декоративно-прикладного искусства адыгов в творческой деятельности детей".</a:t>
            </a:r>
            <a:r>
              <a:rPr lang="ru-RU" sz="1800" b="0" dirty="0" smtClean="0"/>
              <a:t> Проект реализуется при поддержке Фонда президентских грантов</a:t>
            </a:r>
            <a:endParaRPr lang="ru-RU" sz="1800" dirty="0"/>
          </a:p>
        </p:txBody>
      </p:sp>
      <p:pic>
        <p:nvPicPr>
          <p:cNvPr id="8" name="Содержимое 7" descr="msg-1001721702076-27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9" name="Содержимое 8" descr="msg-1001721702076-278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0" dirty="0" smtClean="0"/>
              <a:t>Целевая группа проекта: учащиеся общеобразовательных школ г. Майкопа в возрасте от 14 до 17 лет (не менее 160 человек)</a:t>
            </a:r>
            <a:endParaRPr lang="ru-RU" sz="2000" dirty="0"/>
          </a:p>
        </p:txBody>
      </p:sp>
      <p:pic>
        <p:nvPicPr>
          <p:cNvPr id="5" name="Содержимое 4" descr="msg-1001721702076-28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6" name="Содержимое 5" descr="msg-1001721702076-27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642918"/>
            <a:ext cx="7572428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</a:rPr>
              <a:t>Обоснование социальной значимости проекта: </a:t>
            </a:r>
            <a:r>
              <a:rPr lang="ru-RU" sz="1400" dirty="0"/>
              <a:t>на сегодняшний день в Республике Адыгея имеется достаточный творческий потенциал, способный вызвать интерес к адыгской музыке и песни, а также возродить традиционные промыслы и ремесла посредством передачи знаний и умений подрастающему поколению.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Однако отсутствие системы и условий вовлечения детской аудитории в творческую деятельность значительно замедляет процесс развития и сохранения музыкального творчества и традиционного искусства адыгов. К сожалению, приходится констатировать, что постепенно уходит в прошлое уникальная материальная и духовная культура одного из древнейших народов Кавказа, традиции народного творчества, по причине отсутствия преемственности между поколениями.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Очевиден так называемый разрыв </a:t>
            </a:r>
            <a:r>
              <a:rPr lang="ru-RU" sz="1400" dirty="0" err="1"/>
              <a:t>межпоколенческих</a:t>
            </a:r>
            <a:r>
              <a:rPr lang="ru-RU" sz="1400" dirty="0"/>
              <a:t> связей, отчуждение младших поколений от духовного опыта, накопленного предыдущими поколениями, являются основными причинами утраты духовности современного молодежного сообщества.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В национальной доктрине образования в Российской Федерации нашла отражение проблема духовно-нравственного развития и воспитания подрастающего поколения. В доктрине отмечается, что стратегической целью образования является преодоление духовного кризиса, обеспечение исторической преемственности поколений, сохранение, распространение и развитие национальной культуры.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В системе дополнительного образования в области искусств в Республике Адыгея (ДШИ) внедрены программы, содержащие регионально-национальный компонент. Однако, доля таких обучающихся, от общего количества детей школьного возраста в регионе составляет 0, 2%.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Проект позволит популяризировать среди учащихся общеобразовательных школ культурное наследие региона, расширит вариативность воспитательной системы, основанной на обеспечении преемственности и творческого развития, поможет выявить траекторию развития ребёнка.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/>
              <a:t>Мы уверены, что с учётом потребностей школьника, его интересов и способностей, данный проект стимулирует определенное количество учащихся школ прийти в систему дополнительного образования в области искусств и, возможно, будет способствовать профессиональному самоопределению детей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i="1" dirty="0" smtClean="0">
                <a:solidFill>
                  <a:schemeClr val="bg1"/>
                </a:solidFill>
              </a:rPr>
              <a:t>Цель проекта: </a:t>
            </a:r>
            <a:r>
              <a:rPr lang="ru-RU" sz="2000" b="0" dirty="0" smtClean="0"/>
              <a:t>повышение общего уровня культуры школьников 14-17 лет общеобразовательных учреждений г. Майкопа через осмысление важности сохранения и популяризации музыкального и декоративно-прикладного искусства адыгов</a:t>
            </a:r>
            <a:endParaRPr lang="ru-RU" sz="2000" dirty="0"/>
          </a:p>
        </p:txBody>
      </p:sp>
      <p:pic>
        <p:nvPicPr>
          <p:cNvPr id="5" name="Содержимое 4" descr="msg-1001721702076-33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Содержимое 5" descr="msg-1001721702076-33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899096"/>
            <a:ext cx="4038600" cy="392817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Мероприятия проекта</a:t>
            </a:r>
            <a:endParaRPr lang="ru-RU" dirty="0"/>
          </a:p>
        </p:txBody>
      </p:sp>
      <p:pic>
        <p:nvPicPr>
          <p:cNvPr id="8" name="Содержимое 7" descr="msg-1001721702076-46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9" name="Содержимое 8" descr="msg-1001721702076-41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419697"/>
            <a:ext cx="4038600" cy="288696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Мероприятия проекта</a:t>
            </a:r>
            <a:endParaRPr lang="ru-RU" dirty="0"/>
          </a:p>
        </p:txBody>
      </p:sp>
      <p:pic>
        <p:nvPicPr>
          <p:cNvPr id="5" name="Содержимое 4" descr="msg-1001721702076-523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6" name="Содержимое 5" descr="msg-1001721702076-553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000" b="0" dirty="0" smtClean="0">
                <a:solidFill>
                  <a:schemeClr val="bg1"/>
                </a:solidFill>
              </a:rPr>
              <a:t>В рамках федерального проекта «Современная школа» национального проекта «Образование» в Республике Адыгея </a:t>
            </a:r>
            <a:r>
              <a:rPr lang="ru-RU" sz="2000" b="0" dirty="0" smtClean="0">
                <a:solidFill>
                  <a:schemeClr val="bg1"/>
                </a:solidFill>
              </a:rPr>
              <a:t> </a:t>
            </a:r>
            <a:r>
              <a:rPr lang="ru-RU" sz="2000" b="0" dirty="0" smtClean="0">
                <a:solidFill>
                  <a:schemeClr val="bg1"/>
                </a:solidFill>
              </a:rPr>
              <a:t>работает Служба по оказанию психолого-педагогической, методической и консультативной помощи (на правах структурного подразделения АНО ДО «Образовательный центр «Планета»).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Специалисты Службы ответят на любые интересующие Вас вопросы в области воспитания, развития и образования детей в возрасте от 0 до 18 лет.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О</a:t>
            </a:r>
            <a:r>
              <a:rPr lang="ru-RU" dirty="0" smtClean="0">
                <a:solidFill>
                  <a:schemeClr val="bg1"/>
                </a:solidFill>
              </a:rPr>
              <a:t>кажут </a:t>
            </a:r>
            <a:r>
              <a:rPr lang="ru-RU" dirty="0" smtClean="0">
                <a:solidFill>
                  <a:schemeClr val="bg1"/>
                </a:solidFill>
              </a:rPr>
              <a:t>помощь и поддержку педагоги-психологи, педагоги-дефектологи, учителя начальных классов, воспитатели детских садов, педагоги-логопеды.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Для вашего удобства можно выбрать следующие виды консультирования: очный, дистанционный, выездной.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Все консультации бесплатны!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1483</TotalTime>
  <Words>2808</Words>
  <Application>Microsoft Office PowerPoint</Application>
  <PresentationFormat>Экран (4:3)</PresentationFormat>
  <Paragraphs>404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Годовой отчёт АНО ДО «Образовательный центр «Планета» за 2023 год</vt:lpstr>
      <vt:lpstr>Сведения об образовательной организации АНО ДО «Образовательный центр «Планета» </vt:lpstr>
      <vt:lpstr>Наши проекты:</vt:lpstr>
      <vt:lpstr>Направления и стоимость образовательных услуг  АНОДО «Образовательный центр «Планета» на 2023-2024 учебный год </vt:lpstr>
      <vt:lpstr>Слайд 5</vt:lpstr>
      <vt:lpstr>Слайд 6</vt:lpstr>
      <vt:lpstr>Слайд 7</vt:lpstr>
      <vt:lpstr>О государственной поддержке </vt:lpstr>
      <vt:lpstr>С 1 сентября 2023 года приступили к реализации проекта: "Популяризация музыкального и декоративно-прикладного искусства адыгов в творческой деятельности детей". Проект реализуется при поддержке Фонда президентских грантов</vt:lpstr>
      <vt:lpstr>Целевая группа проекта: учащиеся общеобразовательных школ г. Майкопа в возрасте от 14 до 17 лет (не менее 160 человек)</vt:lpstr>
      <vt:lpstr>Слайд 11</vt:lpstr>
      <vt:lpstr>Цель проекта: повышение общего уровня культуры школьников 14-17 лет общеобразовательных учреждений г. Майкопа через осмысление важности сохранения и популяризации музыкального и декоративно-прикладного искусства адыгов</vt:lpstr>
      <vt:lpstr>Мероприятия проекта</vt:lpstr>
      <vt:lpstr>Мероприятия проекта</vt:lpstr>
      <vt:lpstr>В рамках федерального проекта «Современная школа» национального проекта «Образование» в Республике Адыгея  работает Служба по оказанию психолого-педагогической, методической и консультативной помощи (на правах структурного подразделения АНО ДО «Образовательный центр «Планета»).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Годовой отчёт АНО ДО «Образовательный центр «Планета» за 2023 год</dc:title>
  <dc:creator>Константин П</dc:creator>
  <cp:lastModifiedBy>Константин П</cp:lastModifiedBy>
  <cp:revision>14</cp:revision>
  <dcterms:created xsi:type="dcterms:W3CDTF">2024-05-13T07:22:27Z</dcterms:created>
  <dcterms:modified xsi:type="dcterms:W3CDTF">2024-05-14T14:02:50Z</dcterms:modified>
</cp:coreProperties>
</file>